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61" r:id="rId4"/>
    <p:sldId id="263" r:id="rId5"/>
    <p:sldId id="265" r:id="rId6"/>
    <p:sldId id="274" r:id="rId7"/>
    <p:sldId id="257" r:id="rId8"/>
    <p:sldId id="272" r:id="rId9"/>
    <p:sldId id="273" r:id="rId10"/>
    <p:sldId id="271" r:id="rId11"/>
    <p:sldId id="276" r:id="rId12"/>
    <p:sldId id="275" r:id="rId13"/>
    <p:sldId id="270"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p:restoredTop sz="94646"/>
  </p:normalViewPr>
  <p:slideViewPr>
    <p:cSldViewPr snapToGrid="0" snapToObjects="1">
      <p:cViewPr varScale="1">
        <p:scale>
          <a:sx n="105" d="100"/>
          <a:sy n="105" d="100"/>
        </p:scale>
        <p:origin x="200"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CBD1D-4D20-2D4B-893C-3D374CDDAEA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614BEC4-5787-1647-9C24-D9E1ED4B68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1707AC9-4155-0D4E-B620-F0B128F9FEEC}"/>
              </a:ext>
            </a:extLst>
          </p:cNvPr>
          <p:cNvSpPr>
            <a:spLocks noGrp="1"/>
          </p:cNvSpPr>
          <p:nvPr>
            <p:ph type="dt" sz="half" idx="10"/>
          </p:nvPr>
        </p:nvSpPr>
        <p:spPr/>
        <p:txBody>
          <a:bodyPr/>
          <a:lstStyle/>
          <a:p>
            <a:fld id="{67EF30A9-DAC9-1E4C-B318-586DCFAAED2D}" type="datetimeFigureOut">
              <a:rPr lang="en-US" smtClean="0"/>
              <a:t>8/22/19</a:t>
            </a:fld>
            <a:endParaRPr lang="en-US"/>
          </a:p>
        </p:txBody>
      </p:sp>
      <p:sp>
        <p:nvSpPr>
          <p:cNvPr id="5" name="Footer Placeholder 4">
            <a:extLst>
              <a:ext uri="{FF2B5EF4-FFF2-40B4-BE49-F238E27FC236}">
                <a16:creationId xmlns:a16="http://schemas.microsoft.com/office/drawing/2014/main" id="{C4C0F716-B5A7-CC45-B709-3D618AA57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DFC90-3EF1-BC46-B1B2-5E4F3ADB3BD7}"/>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4267243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4AD0-3E01-3D48-B9E8-1DEF41AD057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B3B2F90-D878-814F-9923-2B36788B6FF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CED6C56-F5BC-C140-9832-F7A2FE9BD0DB}"/>
              </a:ext>
            </a:extLst>
          </p:cNvPr>
          <p:cNvSpPr>
            <a:spLocks noGrp="1"/>
          </p:cNvSpPr>
          <p:nvPr>
            <p:ph type="dt" sz="half" idx="10"/>
          </p:nvPr>
        </p:nvSpPr>
        <p:spPr/>
        <p:txBody>
          <a:bodyPr/>
          <a:lstStyle/>
          <a:p>
            <a:fld id="{67EF30A9-DAC9-1E4C-B318-586DCFAAED2D}" type="datetimeFigureOut">
              <a:rPr lang="en-US" smtClean="0"/>
              <a:t>8/22/19</a:t>
            </a:fld>
            <a:endParaRPr lang="en-US"/>
          </a:p>
        </p:txBody>
      </p:sp>
      <p:sp>
        <p:nvSpPr>
          <p:cNvPr id="5" name="Footer Placeholder 4">
            <a:extLst>
              <a:ext uri="{FF2B5EF4-FFF2-40B4-BE49-F238E27FC236}">
                <a16:creationId xmlns:a16="http://schemas.microsoft.com/office/drawing/2014/main" id="{AB5C758B-5776-D042-92D9-D3D9220AB4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E1DD7-CA65-FB46-8DDD-5F4E5A28295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044973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A5D0B1-BF9E-584C-A9CA-81D840A39C8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7EBD360-A9E6-364A-8170-35D095BCAB9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A9DFD4-6EC2-0C4E-BDEE-E27D693774DC}"/>
              </a:ext>
            </a:extLst>
          </p:cNvPr>
          <p:cNvSpPr>
            <a:spLocks noGrp="1"/>
          </p:cNvSpPr>
          <p:nvPr>
            <p:ph type="dt" sz="half" idx="10"/>
          </p:nvPr>
        </p:nvSpPr>
        <p:spPr/>
        <p:txBody>
          <a:bodyPr/>
          <a:lstStyle/>
          <a:p>
            <a:fld id="{67EF30A9-DAC9-1E4C-B318-586DCFAAED2D}" type="datetimeFigureOut">
              <a:rPr lang="en-US" smtClean="0"/>
              <a:t>8/22/19</a:t>
            </a:fld>
            <a:endParaRPr lang="en-US"/>
          </a:p>
        </p:txBody>
      </p:sp>
      <p:sp>
        <p:nvSpPr>
          <p:cNvPr id="5" name="Footer Placeholder 4">
            <a:extLst>
              <a:ext uri="{FF2B5EF4-FFF2-40B4-BE49-F238E27FC236}">
                <a16:creationId xmlns:a16="http://schemas.microsoft.com/office/drawing/2014/main" id="{06747647-B1AC-8C4D-955E-419D62A4E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B41174-0B7E-2F45-A9C4-4B7CEE8EB0AC}"/>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226730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E4C89-8C2D-7649-8C5D-114826B3512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F5E5A11-8302-A649-ACC9-78ED74EFC8C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B7E2780-A34F-0941-98C7-5ACD5B3D7500}"/>
              </a:ext>
            </a:extLst>
          </p:cNvPr>
          <p:cNvSpPr>
            <a:spLocks noGrp="1"/>
          </p:cNvSpPr>
          <p:nvPr>
            <p:ph type="dt" sz="half" idx="10"/>
          </p:nvPr>
        </p:nvSpPr>
        <p:spPr/>
        <p:txBody>
          <a:bodyPr/>
          <a:lstStyle/>
          <a:p>
            <a:fld id="{67EF30A9-DAC9-1E4C-B318-586DCFAAED2D}" type="datetimeFigureOut">
              <a:rPr lang="en-US" smtClean="0"/>
              <a:t>8/22/19</a:t>
            </a:fld>
            <a:endParaRPr lang="en-US"/>
          </a:p>
        </p:txBody>
      </p:sp>
      <p:sp>
        <p:nvSpPr>
          <p:cNvPr id="5" name="Footer Placeholder 4">
            <a:extLst>
              <a:ext uri="{FF2B5EF4-FFF2-40B4-BE49-F238E27FC236}">
                <a16:creationId xmlns:a16="http://schemas.microsoft.com/office/drawing/2014/main" id="{0D2A707B-E425-A646-B785-77E590EF3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2A5330-A75D-974A-ABDA-892E2BFEEC2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2428790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504D9-7502-E741-976C-61099E29D5F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5938D40-F5B3-B34F-BCAD-BFEA075E27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EB34B7D-0760-F848-8B97-322E8E1F93C1}"/>
              </a:ext>
            </a:extLst>
          </p:cNvPr>
          <p:cNvSpPr>
            <a:spLocks noGrp="1"/>
          </p:cNvSpPr>
          <p:nvPr>
            <p:ph type="dt" sz="half" idx="10"/>
          </p:nvPr>
        </p:nvSpPr>
        <p:spPr/>
        <p:txBody>
          <a:bodyPr/>
          <a:lstStyle/>
          <a:p>
            <a:fld id="{67EF30A9-DAC9-1E4C-B318-586DCFAAED2D}" type="datetimeFigureOut">
              <a:rPr lang="en-US" smtClean="0"/>
              <a:t>8/22/19</a:t>
            </a:fld>
            <a:endParaRPr lang="en-US"/>
          </a:p>
        </p:txBody>
      </p:sp>
      <p:sp>
        <p:nvSpPr>
          <p:cNvPr id="5" name="Footer Placeholder 4">
            <a:extLst>
              <a:ext uri="{FF2B5EF4-FFF2-40B4-BE49-F238E27FC236}">
                <a16:creationId xmlns:a16="http://schemas.microsoft.com/office/drawing/2014/main" id="{6EBD1347-F9BD-4546-B92E-73E4C37491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BCA712-EB30-CE45-B8EF-B541705676DF}"/>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115808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89117-6301-094E-823C-5C267DC7615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CE8BEA1-0903-C845-B3B1-39CDC056204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97CEEC7-8291-8A4B-82AB-4E12736AE09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E940ABB-1185-C845-B39E-5076EAA65136}"/>
              </a:ext>
            </a:extLst>
          </p:cNvPr>
          <p:cNvSpPr>
            <a:spLocks noGrp="1"/>
          </p:cNvSpPr>
          <p:nvPr>
            <p:ph type="dt" sz="half" idx="10"/>
          </p:nvPr>
        </p:nvSpPr>
        <p:spPr/>
        <p:txBody>
          <a:bodyPr/>
          <a:lstStyle/>
          <a:p>
            <a:fld id="{67EF30A9-DAC9-1E4C-B318-586DCFAAED2D}" type="datetimeFigureOut">
              <a:rPr lang="en-US" smtClean="0"/>
              <a:t>8/22/19</a:t>
            </a:fld>
            <a:endParaRPr lang="en-US"/>
          </a:p>
        </p:txBody>
      </p:sp>
      <p:sp>
        <p:nvSpPr>
          <p:cNvPr id="6" name="Footer Placeholder 5">
            <a:extLst>
              <a:ext uri="{FF2B5EF4-FFF2-40B4-BE49-F238E27FC236}">
                <a16:creationId xmlns:a16="http://schemas.microsoft.com/office/drawing/2014/main" id="{C79A7203-2616-084E-9959-43C0BD8988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800316-C2BE-4146-AFCD-7DD8E41A3BCE}"/>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785395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F52ED-B6C9-3449-8423-7B190E3307A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DE2DDFA-A251-CF4A-9F5B-9ED82891B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04A0962-BFD4-AA40-8088-2923A204119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655A151-2B6D-6149-AF11-D0551F354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26133D5-CFB8-4F40-BE31-9A11786F87D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D1AAFE-B098-404A-8F79-98CF4A4EAC86}"/>
              </a:ext>
            </a:extLst>
          </p:cNvPr>
          <p:cNvSpPr>
            <a:spLocks noGrp="1"/>
          </p:cNvSpPr>
          <p:nvPr>
            <p:ph type="dt" sz="half" idx="10"/>
          </p:nvPr>
        </p:nvSpPr>
        <p:spPr/>
        <p:txBody>
          <a:bodyPr/>
          <a:lstStyle/>
          <a:p>
            <a:fld id="{67EF30A9-DAC9-1E4C-B318-586DCFAAED2D}" type="datetimeFigureOut">
              <a:rPr lang="en-US" smtClean="0"/>
              <a:t>8/22/19</a:t>
            </a:fld>
            <a:endParaRPr lang="en-US"/>
          </a:p>
        </p:txBody>
      </p:sp>
      <p:sp>
        <p:nvSpPr>
          <p:cNvPr id="8" name="Footer Placeholder 7">
            <a:extLst>
              <a:ext uri="{FF2B5EF4-FFF2-40B4-BE49-F238E27FC236}">
                <a16:creationId xmlns:a16="http://schemas.microsoft.com/office/drawing/2014/main" id="{212E3403-F327-BE48-B8D3-88F6352EEC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A7E76B-6B77-CE43-BB35-038222E88B5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4020650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B5AB-B1B0-3F4F-B3D5-05976C76FFD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AE6579A-7159-A04E-AC6C-2CDE500169E6}"/>
              </a:ext>
            </a:extLst>
          </p:cNvPr>
          <p:cNvSpPr>
            <a:spLocks noGrp="1"/>
          </p:cNvSpPr>
          <p:nvPr>
            <p:ph type="dt" sz="half" idx="10"/>
          </p:nvPr>
        </p:nvSpPr>
        <p:spPr/>
        <p:txBody>
          <a:bodyPr/>
          <a:lstStyle/>
          <a:p>
            <a:fld id="{67EF30A9-DAC9-1E4C-B318-586DCFAAED2D}" type="datetimeFigureOut">
              <a:rPr lang="en-US" smtClean="0"/>
              <a:t>8/22/19</a:t>
            </a:fld>
            <a:endParaRPr lang="en-US"/>
          </a:p>
        </p:txBody>
      </p:sp>
      <p:sp>
        <p:nvSpPr>
          <p:cNvPr id="4" name="Footer Placeholder 3">
            <a:extLst>
              <a:ext uri="{FF2B5EF4-FFF2-40B4-BE49-F238E27FC236}">
                <a16:creationId xmlns:a16="http://schemas.microsoft.com/office/drawing/2014/main" id="{C4620902-1EE1-0A45-AA7E-1694488B1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A714CB-010A-944D-B0A9-F0F2DA4D67EE}"/>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3508285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09E7FC-B5C0-1045-8C02-E8A776C63EC4}"/>
              </a:ext>
            </a:extLst>
          </p:cNvPr>
          <p:cNvSpPr>
            <a:spLocks noGrp="1"/>
          </p:cNvSpPr>
          <p:nvPr>
            <p:ph type="dt" sz="half" idx="10"/>
          </p:nvPr>
        </p:nvSpPr>
        <p:spPr/>
        <p:txBody>
          <a:bodyPr/>
          <a:lstStyle/>
          <a:p>
            <a:fld id="{67EF30A9-DAC9-1E4C-B318-586DCFAAED2D}" type="datetimeFigureOut">
              <a:rPr lang="en-US" smtClean="0"/>
              <a:t>8/22/19</a:t>
            </a:fld>
            <a:endParaRPr lang="en-US"/>
          </a:p>
        </p:txBody>
      </p:sp>
      <p:sp>
        <p:nvSpPr>
          <p:cNvPr id="3" name="Footer Placeholder 2">
            <a:extLst>
              <a:ext uri="{FF2B5EF4-FFF2-40B4-BE49-F238E27FC236}">
                <a16:creationId xmlns:a16="http://schemas.microsoft.com/office/drawing/2014/main" id="{B0134E9F-1917-1B4A-B452-DCD108F7D9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3C471B-F03A-5949-8B61-F66E64F7B03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4151244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DAE3-F6D2-F144-9971-6A2AFC9610A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8243827-3F77-4E44-9CF7-3B024B17A0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0BA987C-2789-E64D-9493-8C43CB74EE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66181D1-F125-7241-9659-BF09CA8BBE0A}"/>
              </a:ext>
            </a:extLst>
          </p:cNvPr>
          <p:cNvSpPr>
            <a:spLocks noGrp="1"/>
          </p:cNvSpPr>
          <p:nvPr>
            <p:ph type="dt" sz="half" idx="10"/>
          </p:nvPr>
        </p:nvSpPr>
        <p:spPr/>
        <p:txBody>
          <a:bodyPr/>
          <a:lstStyle/>
          <a:p>
            <a:fld id="{67EF30A9-DAC9-1E4C-B318-586DCFAAED2D}" type="datetimeFigureOut">
              <a:rPr lang="en-US" smtClean="0"/>
              <a:t>8/22/19</a:t>
            </a:fld>
            <a:endParaRPr lang="en-US"/>
          </a:p>
        </p:txBody>
      </p:sp>
      <p:sp>
        <p:nvSpPr>
          <p:cNvPr id="6" name="Footer Placeholder 5">
            <a:extLst>
              <a:ext uri="{FF2B5EF4-FFF2-40B4-BE49-F238E27FC236}">
                <a16:creationId xmlns:a16="http://schemas.microsoft.com/office/drawing/2014/main" id="{4953557C-90BA-E442-8272-0EA7BCF1A2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24A2F4-85C4-B949-9473-DAA1F0E01CD6}"/>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4237520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60DC5-BE84-224F-8F2F-997948D0B56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A66A173-94C7-2141-A054-AC7F6A4E46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F0FB7F-793F-7048-AC39-68B51D8B5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1B4F13-817C-4D45-8631-A298C975D053}"/>
              </a:ext>
            </a:extLst>
          </p:cNvPr>
          <p:cNvSpPr>
            <a:spLocks noGrp="1"/>
          </p:cNvSpPr>
          <p:nvPr>
            <p:ph type="dt" sz="half" idx="10"/>
          </p:nvPr>
        </p:nvSpPr>
        <p:spPr/>
        <p:txBody>
          <a:bodyPr/>
          <a:lstStyle/>
          <a:p>
            <a:fld id="{67EF30A9-DAC9-1E4C-B318-586DCFAAED2D}" type="datetimeFigureOut">
              <a:rPr lang="en-US" smtClean="0"/>
              <a:t>8/22/19</a:t>
            </a:fld>
            <a:endParaRPr lang="en-US"/>
          </a:p>
        </p:txBody>
      </p:sp>
      <p:sp>
        <p:nvSpPr>
          <p:cNvPr id="6" name="Footer Placeholder 5">
            <a:extLst>
              <a:ext uri="{FF2B5EF4-FFF2-40B4-BE49-F238E27FC236}">
                <a16:creationId xmlns:a16="http://schemas.microsoft.com/office/drawing/2014/main" id="{B06BBEE2-E22B-244F-AC42-469758AD02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C63ECF-0C39-E541-8FAF-C023039F2CAD}"/>
              </a:ext>
            </a:extLst>
          </p:cNvPr>
          <p:cNvSpPr>
            <a:spLocks noGrp="1"/>
          </p:cNvSpPr>
          <p:nvPr>
            <p:ph type="sldNum" sz="quarter" idx="12"/>
          </p:nvPr>
        </p:nvSpPr>
        <p:spPr/>
        <p:txBody>
          <a:bodyPr/>
          <a:lstStyle/>
          <a:p>
            <a:fld id="{99E0CCE4-EAB8-BE48-AC9B-D68CF6ACE26E}" type="slidenum">
              <a:rPr lang="en-US" smtClean="0"/>
              <a:t>‹#›</a:t>
            </a:fld>
            <a:endParaRPr lang="en-US"/>
          </a:p>
        </p:txBody>
      </p:sp>
    </p:spTree>
    <p:extLst>
      <p:ext uri="{BB962C8B-B14F-4D97-AF65-F5344CB8AC3E}">
        <p14:creationId xmlns:p14="http://schemas.microsoft.com/office/powerpoint/2010/main" val="1272138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8F3795-D98D-A14B-8831-4B7D1498E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FAD1605-1189-684E-875C-2F7E412EC6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B4EE6A3-679C-FC43-AECE-2265F07FEB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EF30A9-DAC9-1E4C-B318-586DCFAAED2D}" type="datetimeFigureOut">
              <a:rPr lang="en-US" smtClean="0"/>
              <a:t>8/22/19</a:t>
            </a:fld>
            <a:endParaRPr lang="en-US"/>
          </a:p>
        </p:txBody>
      </p:sp>
      <p:sp>
        <p:nvSpPr>
          <p:cNvPr id="5" name="Footer Placeholder 4">
            <a:extLst>
              <a:ext uri="{FF2B5EF4-FFF2-40B4-BE49-F238E27FC236}">
                <a16:creationId xmlns:a16="http://schemas.microsoft.com/office/drawing/2014/main" id="{5A23868E-21AA-3642-8A27-0B43D689FC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809D77-D55E-544A-A29A-3A414E3F47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E0CCE4-EAB8-BE48-AC9B-D68CF6ACE26E}" type="slidenum">
              <a:rPr lang="en-US" smtClean="0"/>
              <a:t>‹#›</a:t>
            </a:fld>
            <a:endParaRPr lang="en-US"/>
          </a:p>
        </p:txBody>
      </p:sp>
    </p:spTree>
    <p:extLst>
      <p:ext uri="{BB962C8B-B14F-4D97-AF65-F5344CB8AC3E}">
        <p14:creationId xmlns:p14="http://schemas.microsoft.com/office/powerpoint/2010/main" val="2128691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tif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chargeitspot.com/" TargetMode="External"/><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www.flickr.com/photos/simiezzz/647478939/"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4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4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E4CDB7F-AB1E-164A-BB11-24D6F10B9EAE}"/>
              </a:ext>
            </a:extLst>
          </p:cNvPr>
          <p:cNvSpPr>
            <a:spLocks noGrp="1"/>
          </p:cNvSpPr>
          <p:nvPr>
            <p:ph type="ctrTitle"/>
          </p:nvPr>
        </p:nvSpPr>
        <p:spPr>
          <a:xfrm>
            <a:off x="6065129" y="797029"/>
            <a:ext cx="4977976" cy="1454051"/>
          </a:xfrm>
        </p:spPr>
        <p:txBody>
          <a:bodyPr vert="horz" lIns="91440" tIns="45720" rIns="91440" bIns="45720" rtlCol="0" anchor="ctr">
            <a:normAutofit fontScale="90000"/>
          </a:bodyPr>
          <a:lstStyle/>
          <a:p>
            <a:pPr algn="l"/>
            <a:r>
              <a:rPr lang="en-US" kern="1200" dirty="0">
                <a:solidFill>
                  <a:srgbClr val="000000"/>
                </a:solidFill>
                <a:latin typeface="Times New Roman" panose="02020603050405020304" pitchFamily="18" charset="0"/>
                <a:cs typeface="Times New Roman" panose="02020603050405020304" pitchFamily="18" charset="0"/>
              </a:rPr>
              <a:t>Charging Station</a:t>
            </a:r>
          </a:p>
        </p:txBody>
      </p:sp>
      <p:sp>
        <p:nvSpPr>
          <p:cNvPr id="4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4" name="Graphic 33" descr="Battery Charging">
            <a:extLst>
              <a:ext uri="{FF2B5EF4-FFF2-40B4-BE49-F238E27FC236}">
                <a16:creationId xmlns:a16="http://schemas.microsoft.com/office/drawing/2014/main" id="{27405A81-04F6-405D-A424-1BBF4AD99F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Subtitle 2">
            <a:extLst>
              <a:ext uri="{FF2B5EF4-FFF2-40B4-BE49-F238E27FC236}">
                <a16:creationId xmlns:a16="http://schemas.microsoft.com/office/drawing/2014/main" id="{AC8E8607-56CC-0E4A-B3E4-9FD2B372D5BB}"/>
              </a:ext>
            </a:extLst>
          </p:cNvPr>
          <p:cNvSpPr>
            <a:spLocks noGrp="1"/>
          </p:cNvSpPr>
          <p:nvPr>
            <p:ph type="subTitle" idx="1"/>
          </p:nvPr>
        </p:nvSpPr>
        <p:spPr>
          <a:xfrm>
            <a:off x="6090574" y="2421682"/>
            <a:ext cx="4977578" cy="3639289"/>
          </a:xfrm>
        </p:spPr>
        <p:txBody>
          <a:bodyPr vert="horz" lIns="91440" tIns="45720" rIns="91440" bIns="45720" rtlCol="0" anchor="ctr">
            <a:normAutofit/>
          </a:bodyPr>
          <a:lstStyle/>
          <a:p>
            <a:pPr algn="l"/>
            <a:r>
              <a:rPr lang="en-US" sz="3600" u="sng" dirty="0">
                <a:solidFill>
                  <a:srgbClr val="000000"/>
                </a:solidFill>
              </a:rPr>
              <a:t>Group No</a:t>
            </a:r>
            <a:r>
              <a:rPr lang="en-US" sz="3600" dirty="0">
                <a:solidFill>
                  <a:srgbClr val="000000"/>
                </a:solidFill>
              </a:rPr>
              <a:t>: 30</a:t>
            </a:r>
          </a:p>
          <a:p>
            <a:pPr algn="l"/>
            <a:r>
              <a:rPr lang="en-US" sz="3600" u="sng" dirty="0">
                <a:solidFill>
                  <a:srgbClr val="000000"/>
                </a:solidFill>
              </a:rPr>
              <a:t>Guide</a:t>
            </a:r>
            <a:r>
              <a:rPr lang="en-US" sz="3600" dirty="0">
                <a:solidFill>
                  <a:srgbClr val="000000"/>
                </a:solidFill>
              </a:rPr>
              <a:t>: Prof. D. P. </a:t>
            </a:r>
            <a:r>
              <a:rPr lang="en-US" sz="3600" dirty="0" err="1">
                <a:solidFill>
                  <a:srgbClr val="000000"/>
                </a:solidFill>
              </a:rPr>
              <a:t>Kapse</a:t>
            </a:r>
            <a:endParaRPr lang="en-US" sz="3600" dirty="0">
              <a:solidFill>
                <a:srgbClr val="000000"/>
              </a:solidFill>
            </a:endParaRPr>
          </a:p>
          <a:p>
            <a:pPr algn="l"/>
            <a:r>
              <a:rPr lang="en-US" sz="3600" u="sng" dirty="0">
                <a:solidFill>
                  <a:srgbClr val="000000"/>
                </a:solidFill>
              </a:rPr>
              <a:t>Group Members</a:t>
            </a:r>
            <a:r>
              <a:rPr lang="en-US" sz="3600" dirty="0">
                <a:solidFill>
                  <a:srgbClr val="000000"/>
                </a:solidFill>
              </a:rPr>
              <a:t>:</a:t>
            </a:r>
          </a:p>
          <a:p>
            <a:pPr marL="342900" indent="-228600" algn="l">
              <a:buFont typeface="Arial" panose="020B0604020202020204" pitchFamily="34" charset="0"/>
              <a:buChar char="•"/>
            </a:pPr>
            <a:r>
              <a:rPr lang="en-US" sz="2800" dirty="0">
                <a:solidFill>
                  <a:srgbClr val="000000"/>
                </a:solidFill>
              </a:rPr>
              <a:t>Sagar </a:t>
            </a:r>
            <a:r>
              <a:rPr lang="en-US" sz="2800" dirty="0" err="1">
                <a:solidFill>
                  <a:srgbClr val="000000"/>
                </a:solidFill>
              </a:rPr>
              <a:t>Ambilpure</a:t>
            </a:r>
            <a:r>
              <a:rPr lang="en-US" sz="2800" dirty="0">
                <a:solidFill>
                  <a:srgbClr val="000000"/>
                </a:solidFill>
              </a:rPr>
              <a:t> (A-705)</a:t>
            </a:r>
          </a:p>
          <a:p>
            <a:pPr marL="342900" indent="-228600" algn="l">
              <a:buFont typeface="Arial" panose="020B0604020202020204" pitchFamily="34" charset="0"/>
              <a:buChar char="•"/>
            </a:pPr>
            <a:r>
              <a:rPr lang="en-US" sz="2800" dirty="0">
                <a:solidFill>
                  <a:srgbClr val="000000"/>
                </a:solidFill>
              </a:rPr>
              <a:t>Aditya Chavan (A-714)</a:t>
            </a:r>
          </a:p>
          <a:p>
            <a:pPr marL="342900" indent="-228600" algn="l">
              <a:buFont typeface="Arial" panose="020B0604020202020204" pitchFamily="34" charset="0"/>
              <a:buChar char="•"/>
            </a:pPr>
            <a:r>
              <a:rPr lang="en-US" sz="2800" dirty="0">
                <a:solidFill>
                  <a:srgbClr val="000000"/>
                </a:solidFill>
              </a:rPr>
              <a:t>Uzair </a:t>
            </a:r>
            <a:r>
              <a:rPr lang="en-US" sz="2800" dirty="0" err="1">
                <a:solidFill>
                  <a:srgbClr val="000000"/>
                </a:solidFill>
              </a:rPr>
              <a:t>Chhapra</a:t>
            </a:r>
            <a:r>
              <a:rPr lang="en-US" sz="2800" dirty="0">
                <a:solidFill>
                  <a:srgbClr val="000000"/>
                </a:solidFill>
              </a:rPr>
              <a:t> (A-715)</a:t>
            </a:r>
          </a:p>
          <a:p>
            <a:pPr indent="-228600" algn="l">
              <a:buFont typeface="Arial" panose="020B0604020202020204" pitchFamily="34" charset="0"/>
              <a:buChar char="•"/>
            </a:pPr>
            <a:endParaRPr lang="en-US" sz="2000" dirty="0">
              <a:solidFill>
                <a:srgbClr val="000000"/>
              </a:solidFill>
            </a:endParaRPr>
          </a:p>
        </p:txBody>
      </p:sp>
    </p:spTree>
    <p:extLst>
      <p:ext uri="{BB962C8B-B14F-4D97-AF65-F5344CB8AC3E}">
        <p14:creationId xmlns:p14="http://schemas.microsoft.com/office/powerpoint/2010/main" val="3573331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84867EAF-AE1D-4322-9DE8-383AE3F7B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 y="-4691"/>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40676238-7F95-4EEB-836A-7D23927873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2439E7-C247-B64B-9054-4AD4669BB483}"/>
              </a:ext>
            </a:extLst>
          </p:cNvPr>
          <p:cNvSpPr>
            <a:spLocks noGrp="1"/>
          </p:cNvSpPr>
          <p:nvPr>
            <p:ph type="title"/>
          </p:nvPr>
        </p:nvSpPr>
        <p:spPr>
          <a:xfrm>
            <a:off x="726057" y="3121701"/>
            <a:ext cx="3658053" cy="1786515"/>
          </a:xfrm>
        </p:spPr>
        <p:txBody>
          <a:bodyPr vert="horz" lIns="91440" tIns="45720" rIns="91440" bIns="45720" rtlCol="0" anchor="t">
            <a:normAutofit/>
          </a:bodyPr>
          <a:lstStyle/>
          <a:p>
            <a:r>
              <a:rPr lang="en-US" kern="1200" dirty="0">
                <a:solidFill>
                  <a:srgbClr val="FFFFFF"/>
                </a:solidFill>
                <a:latin typeface="+mj-lt"/>
                <a:ea typeface="+mj-ea"/>
                <a:cs typeface="+mj-cs"/>
              </a:rPr>
              <a:t>Block Diagram</a:t>
            </a:r>
          </a:p>
        </p:txBody>
      </p:sp>
      <p:pic>
        <p:nvPicPr>
          <p:cNvPr id="10" name="Picture 9" descr="A close up of text on a white background&#10;&#10;Description automatically generated">
            <a:extLst>
              <a:ext uri="{FF2B5EF4-FFF2-40B4-BE49-F238E27FC236}">
                <a16:creationId xmlns:a16="http://schemas.microsoft.com/office/drawing/2014/main" id="{8A222F51-54D3-A54B-9B4B-30CF71078083}"/>
              </a:ext>
            </a:extLst>
          </p:cNvPr>
          <p:cNvPicPr>
            <a:picLocks noChangeAspect="1"/>
          </p:cNvPicPr>
          <p:nvPr/>
        </p:nvPicPr>
        <p:blipFill>
          <a:blip r:embed="rId3"/>
          <a:stretch>
            <a:fillRect/>
          </a:stretch>
        </p:blipFill>
        <p:spPr>
          <a:xfrm>
            <a:off x="5640477" y="878684"/>
            <a:ext cx="6364062" cy="5091249"/>
          </a:xfrm>
          <a:prstGeom prst="rect">
            <a:avLst/>
          </a:prstGeom>
          <a:ln w="9525">
            <a:noFill/>
          </a:ln>
        </p:spPr>
      </p:pic>
    </p:spTree>
    <p:extLst>
      <p:ext uri="{BB962C8B-B14F-4D97-AF65-F5344CB8AC3E}">
        <p14:creationId xmlns:p14="http://schemas.microsoft.com/office/powerpoint/2010/main" val="1658113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4C3CD-74F1-1442-8BA0-20FFC98DBC78}"/>
              </a:ext>
            </a:extLst>
          </p:cNvPr>
          <p:cNvSpPr>
            <a:spLocks noGrp="1"/>
          </p:cNvSpPr>
          <p:nvPr>
            <p:ph type="title"/>
          </p:nvPr>
        </p:nvSpPr>
        <p:spPr>
          <a:xfrm>
            <a:off x="1136428" y="627564"/>
            <a:ext cx="7474172" cy="1325563"/>
          </a:xfrm>
        </p:spPr>
        <p:txBody>
          <a:bodyPr>
            <a:normAutofit/>
          </a:bodyPr>
          <a:lstStyle/>
          <a:p>
            <a:r>
              <a:rPr lang="en-US" sz="8000" dirty="0">
                <a:latin typeface="Times New Roman" panose="02020603050405020304" pitchFamily="18" charset="0"/>
                <a:cs typeface="Times New Roman" panose="02020603050405020304" pitchFamily="18" charset="0"/>
              </a:rPr>
              <a:t>Algorithms Used</a:t>
            </a:r>
          </a:p>
        </p:txBody>
      </p:sp>
      <p:sp>
        <p:nvSpPr>
          <p:cNvPr id="3" name="Content Placeholder 2">
            <a:extLst>
              <a:ext uri="{FF2B5EF4-FFF2-40B4-BE49-F238E27FC236}">
                <a16:creationId xmlns:a16="http://schemas.microsoft.com/office/drawing/2014/main" id="{655E0921-D0A6-7B4C-B0C0-DC897A543AC3}"/>
              </a:ext>
            </a:extLst>
          </p:cNvPr>
          <p:cNvSpPr>
            <a:spLocks noGrp="1"/>
          </p:cNvSpPr>
          <p:nvPr>
            <p:ph idx="1"/>
          </p:nvPr>
        </p:nvSpPr>
        <p:spPr>
          <a:xfrm>
            <a:off x="1136429" y="2278173"/>
            <a:ext cx="6467867" cy="3450613"/>
          </a:xfrm>
        </p:spPr>
        <p:txBody>
          <a:bodyPr anchor="ctr">
            <a:normAutofit/>
          </a:bodyPr>
          <a:lstStyle/>
          <a:p>
            <a:r>
              <a:rPr lang="en-US" sz="4000" dirty="0" err="1">
                <a:latin typeface="Times New Roman" panose="02020603050405020304" pitchFamily="18" charset="0"/>
                <a:cs typeface="Times New Roman" panose="02020603050405020304" pitchFamily="18" charset="0"/>
              </a:rPr>
              <a:t>Apriori</a:t>
            </a:r>
            <a:r>
              <a:rPr lang="en-US" sz="4000" dirty="0">
                <a:latin typeface="Times New Roman" panose="02020603050405020304" pitchFamily="18" charset="0"/>
                <a:cs typeface="Times New Roman" panose="02020603050405020304" pitchFamily="18" charset="0"/>
              </a:rPr>
              <a:t> for Association.</a:t>
            </a:r>
          </a:p>
          <a:p>
            <a:r>
              <a:rPr lang="en-US" sz="4000" dirty="0">
                <a:latin typeface="Times New Roman" panose="02020603050405020304" pitchFamily="18" charset="0"/>
                <a:cs typeface="Times New Roman" panose="02020603050405020304" pitchFamily="18" charset="0"/>
              </a:rPr>
              <a:t>K-Means for Clustering.</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ead with gears">
            <a:extLst>
              <a:ext uri="{FF2B5EF4-FFF2-40B4-BE49-F238E27FC236}">
                <a16:creationId xmlns:a16="http://schemas.microsoft.com/office/drawing/2014/main" id="{3BB8B6A1-9BAB-43A8-BD8C-8F1EA9388AE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413987" y="2857501"/>
            <a:ext cx="1142998" cy="1142998"/>
          </a:xfrm>
          <a:prstGeom prst="rect">
            <a:avLst/>
          </a:prstGeom>
        </p:spPr>
      </p:pic>
    </p:spTree>
    <p:extLst>
      <p:ext uri="{BB962C8B-B14F-4D97-AF65-F5344CB8AC3E}">
        <p14:creationId xmlns:p14="http://schemas.microsoft.com/office/powerpoint/2010/main" val="55006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25D4AB-CD98-4DD6-9398-3C8961DE0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97818316-E7CB-4E73-AF79-E9CAB873E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BDACC9-33A5-F845-BF7E-6960E8A8252E}"/>
              </a:ext>
            </a:extLst>
          </p:cNvPr>
          <p:cNvSpPr>
            <a:spLocks noGrp="1"/>
          </p:cNvSpPr>
          <p:nvPr>
            <p:ph type="title"/>
          </p:nvPr>
        </p:nvSpPr>
        <p:spPr>
          <a:xfrm>
            <a:off x="814166" y="802955"/>
            <a:ext cx="4489211" cy="1618727"/>
          </a:xfrm>
        </p:spPr>
        <p:txBody>
          <a:bodyPr>
            <a:normAutofit/>
          </a:bodyPr>
          <a:lstStyle/>
          <a:p>
            <a:r>
              <a:rPr lang="en-US" sz="4000" dirty="0">
                <a:solidFill>
                  <a:srgbClr val="000000"/>
                </a:solidFill>
                <a:latin typeface="Times New Roman" panose="02020603050405020304" pitchFamily="18" charset="0"/>
                <a:cs typeface="Times New Roman" panose="02020603050405020304" pitchFamily="18" charset="0"/>
              </a:rPr>
              <a:t>Details of Hardware &amp; Software</a:t>
            </a:r>
          </a:p>
        </p:txBody>
      </p:sp>
      <p:sp>
        <p:nvSpPr>
          <p:cNvPr id="31" name="Oval 30">
            <a:extLst>
              <a:ext uri="{FF2B5EF4-FFF2-40B4-BE49-F238E27FC236}">
                <a16:creationId xmlns:a16="http://schemas.microsoft.com/office/drawing/2014/main" id="{D8B47C9F-A960-4902-8507-38F18DD3D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6" descr="Lock">
            <a:extLst>
              <a:ext uri="{FF2B5EF4-FFF2-40B4-BE49-F238E27FC236}">
                <a16:creationId xmlns:a16="http://schemas.microsoft.com/office/drawing/2014/main" id="{51AC2808-4B3F-495F-BBD7-6D06CE9608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026145" y="871183"/>
            <a:ext cx="1138736" cy="1138736"/>
          </a:xfrm>
          <a:prstGeom prst="rect">
            <a:avLst/>
          </a:prstGeom>
        </p:spPr>
      </p:pic>
      <p:sp>
        <p:nvSpPr>
          <p:cNvPr id="19" name="Content Placeholder 2">
            <a:extLst>
              <a:ext uri="{FF2B5EF4-FFF2-40B4-BE49-F238E27FC236}">
                <a16:creationId xmlns:a16="http://schemas.microsoft.com/office/drawing/2014/main" id="{2E27762E-7AB3-EE4A-BEA2-1B746F9FCE31}"/>
              </a:ext>
            </a:extLst>
          </p:cNvPr>
          <p:cNvSpPr>
            <a:spLocks noGrp="1"/>
          </p:cNvSpPr>
          <p:nvPr>
            <p:ph idx="1"/>
          </p:nvPr>
        </p:nvSpPr>
        <p:spPr>
          <a:xfrm>
            <a:off x="810568" y="2421682"/>
            <a:ext cx="4133360" cy="3639289"/>
          </a:xfrm>
        </p:spPr>
        <p:txBody>
          <a:bodyPr anchor="ctr">
            <a:normAutofit/>
          </a:bodyPr>
          <a:lstStyle/>
          <a:p>
            <a:r>
              <a:rPr lang="en-US" sz="3200" dirty="0">
                <a:solidFill>
                  <a:srgbClr val="000000"/>
                </a:solidFill>
                <a:latin typeface="Times New Roman" panose="02020603050405020304" pitchFamily="18" charset="0"/>
                <a:cs typeface="Times New Roman" panose="02020603050405020304" pitchFamily="18" charset="0"/>
              </a:rPr>
              <a:t>Django for server.</a:t>
            </a:r>
          </a:p>
          <a:p>
            <a:r>
              <a:rPr lang="en-US" sz="3200" dirty="0">
                <a:solidFill>
                  <a:srgbClr val="000000"/>
                </a:solidFill>
                <a:latin typeface="Times New Roman" panose="02020603050405020304" pitchFamily="18" charset="0"/>
                <a:cs typeface="Times New Roman" panose="02020603050405020304" pitchFamily="18" charset="0"/>
              </a:rPr>
              <a:t>Raspberry pi as </a:t>
            </a:r>
            <a:r>
              <a:rPr lang="en-US" sz="2800" dirty="0">
                <a:solidFill>
                  <a:srgbClr val="000000"/>
                </a:solidFill>
                <a:latin typeface="Times New Roman" panose="02020603050405020304" pitchFamily="18" charset="0"/>
                <a:cs typeface="Times New Roman" panose="02020603050405020304" pitchFamily="18" charset="0"/>
              </a:rPr>
              <a:t>micro-controller.</a:t>
            </a:r>
          </a:p>
          <a:p>
            <a:r>
              <a:rPr lang="en-US" sz="3200" dirty="0">
                <a:solidFill>
                  <a:srgbClr val="000000"/>
                </a:solidFill>
                <a:latin typeface="Times New Roman" panose="02020603050405020304" pitchFamily="18" charset="0"/>
                <a:cs typeface="Times New Roman" panose="02020603050405020304" pitchFamily="18" charset="0"/>
              </a:rPr>
              <a:t>Electric lock.</a:t>
            </a:r>
          </a:p>
          <a:p>
            <a:r>
              <a:rPr lang="en-US" sz="3200" dirty="0">
                <a:solidFill>
                  <a:srgbClr val="000000"/>
                </a:solidFill>
                <a:latin typeface="Times New Roman" panose="02020603050405020304" pitchFamily="18" charset="0"/>
                <a:cs typeface="Times New Roman" panose="02020603050405020304" pitchFamily="18" charset="0"/>
              </a:rPr>
              <a:t>AWS </a:t>
            </a:r>
            <a:r>
              <a:rPr lang="en-US" sz="3200" dirty="0" err="1">
                <a:solidFill>
                  <a:srgbClr val="000000"/>
                </a:solidFill>
                <a:latin typeface="Times New Roman" panose="02020603050405020304" pitchFamily="18" charset="0"/>
                <a:cs typeface="Times New Roman" panose="02020603050405020304" pitchFamily="18" charset="0"/>
              </a:rPr>
              <a:t>Mqtt</a:t>
            </a:r>
            <a:r>
              <a:rPr lang="en-US" sz="3200" dirty="0">
                <a:solidFill>
                  <a:srgbClr val="000000"/>
                </a:solidFill>
                <a:latin typeface="Times New Roman" panose="02020603050405020304" pitchFamily="18" charset="0"/>
                <a:cs typeface="Times New Roman" panose="02020603050405020304" pitchFamily="18" charset="0"/>
              </a:rPr>
              <a:t>.</a:t>
            </a:r>
          </a:p>
          <a:p>
            <a:endParaRPr lang="en-US" sz="2000" dirty="0">
              <a:solidFill>
                <a:srgbClr val="000000"/>
              </a:solidFill>
            </a:endParaRPr>
          </a:p>
          <a:p>
            <a:endParaRPr lang="en-US" sz="2000" dirty="0">
              <a:solidFill>
                <a:srgbClr val="000000"/>
              </a:solidFill>
            </a:endParaRPr>
          </a:p>
        </p:txBody>
      </p:sp>
      <p:sp>
        <p:nvSpPr>
          <p:cNvPr id="33" name="Oval 32">
            <a:extLst>
              <a:ext uri="{FF2B5EF4-FFF2-40B4-BE49-F238E27FC236}">
                <a16:creationId xmlns:a16="http://schemas.microsoft.com/office/drawing/2014/main" id="{D4E15E95-445D-4A45-BC1E-8468CE170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75">
            <a:extLst>
              <a:ext uri="{FF2B5EF4-FFF2-40B4-BE49-F238E27FC236}">
                <a16:creationId xmlns:a16="http://schemas.microsoft.com/office/drawing/2014/main" id="{133B9781-B73C-44F8-97CB-D1807A63B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5B9F8966-924F-4140-99F0-9CE396B06747}"/>
              </a:ext>
            </a:extLst>
          </p:cNvPr>
          <p:cNvPicPr>
            <a:picLocks noChangeAspect="1"/>
          </p:cNvPicPr>
          <p:nvPr/>
        </p:nvPicPr>
        <p:blipFill>
          <a:blip r:embed="rId5"/>
          <a:stretch>
            <a:fillRect/>
          </a:stretch>
        </p:blipFill>
        <p:spPr>
          <a:xfrm>
            <a:off x="8645815" y="567026"/>
            <a:ext cx="3217333" cy="1608666"/>
          </a:xfrm>
          <a:prstGeom prst="rect">
            <a:avLst/>
          </a:prstGeom>
        </p:spPr>
      </p:pic>
      <p:pic>
        <p:nvPicPr>
          <p:cNvPr id="4" name="Picture 3">
            <a:extLst>
              <a:ext uri="{FF2B5EF4-FFF2-40B4-BE49-F238E27FC236}">
                <a16:creationId xmlns:a16="http://schemas.microsoft.com/office/drawing/2014/main" id="{BEEC5EB6-ED0D-1F45-B8CE-84583CE0CE6B}"/>
              </a:ext>
            </a:extLst>
          </p:cNvPr>
          <p:cNvPicPr>
            <a:picLocks noChangeAspect="1"/>
          </p:cNvPicPr>
          <p:nvPr/>
        </p:nvPicPr>
        <p:blipFill>
          <a:blip r:embed="rId6"/>
          <a:stretch>
            <a:fillRect/>
          </a:stretch>
        </p:blipFill>
        <p:spPr>
          <a:xfrm>
            <a:off x="6737963" y="3434981"/>
            <a:ext cx="1301303" cy="1735071"/>
          </a:xfrm>
          <a:prstGeom prst="rect">
            <a:avLst/>
          </a:prstGeom>
        </p:spPr>
      </p:pic>
      <p:sp>
        <p:nvSpPr>
          <p:cNvPr id="37" name="Freeform 79">
            <a:extLst>
              <a:ext uri="{FF2B5EF4-FFF2-40B4-BE49-F238E27FC236}">
                <a16:creationId xmlns:a16="http://schemas.microsoft.com/office/drawing/2014/main" id="{1FCEDCAD-7B1A-4AE2-818E-D93A4875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E68EFB2F-9257-0743-AF41-A91E9058378B}"/>
              </a:ext>
            </a:extLst>
          </p:cNvPr>
          <p:cNvPicPr>
            <a:picLocks noChangeAspect="1"/>
          </p:cNvPicPr>
          <p:nvPr/>
        </p:nvPicPr>
        <p:blipFill>
          <a:blip r:embed="rId7"/>
          <a:stretch>
            <a:fillRect/>
          </a:stretch>
        </p:blipFill>
        <p:spPr>
          <a:xfrm>
            <a:off x="9540046" y="5427756"/>
            <a:ext cx="2345355" cy="815010"/>
          </a:xfrm>
          <a:prstGeom prst="rect">
            <a:avLst/>
          </a:prstGeom>
        </p:spPr>
      </p:pic>
    </p:spTree>
    <p:extLst>
      <p:ext uri="{BB962C8B-B14F-4D97-AF65-F5344CB8AC3E}">
        <p14:creationId xmlns:p14="http://schemas.microsoft.com/office/powerpoint/2010/main" val="835313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93F6F9C-F5E9-FA4C-9641-B15FAC23817F}"/>
              </a:ext>
            </a:extLst>
          </p:cNvPr>
          <p:cNvSpPr>
            <a:spLocks noGrp="1"/>
          </p:cNvSpPr>
          <p:nvPr>
            <p:ph type="title"/>
          </p:nvPr>
        </p:nvSpPr>
        <p:spPr>
          <a:xfrm>
            <a:off x="6094105" y="802955"/>
            <a:ext cx="4977976" cy="1454051"/>
          </a:xfrm>
        </p:spPr>
        <p:txBody>
          <a:bodyPr>
            <a:normAutofit/>
          </a:bodyPr>
          <a:lstStyle/>
          <a:p>
            <a:r>
              <a:rPr lang="en-US" dirty="0">
                <a:solidFill>
                  <a:srgbClr val="000000"/>
                </a:solidFill>
                <a:latin typeface="Times New Roman" panose="02020603050405020304" pitchFamily="18" charset="0"/>
                <a:cs typeface="Times New Roman" panose="02020603050405020304" pitchFamily="18" charset="0"/>
              </a:rPr>
              <a:t>References</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Open quotation mark">
            <a:extLst>
              <a:ext uri="{FF2B5EF4-FFF2-40B4-BE49-F238E27FC236}">
                <a16:creationId xmlns:a16="http://schemas.microsoft.com/office/drawing/2014/main" id="{A1E51F2C-198C-416B-9B18-BFAC3CB92C7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20E5F938-3F34-0D45-8A4E-F2D2C4117CF7}"/>
              </a:ext>
            </a:extLst>
          </p:cNvPr>
          <p:cNvSpPr>
            <a:spLocks noGrp="1"/>
          </p:cNvSpPr>
          <p:nvPr>
            <p:ph idx="1"/>
          </p:nvPr>
        </p:nvSpPr>
        <p:spPr>
          <a:xfrm>
            <a:off x="6090574" y="2421682"/>
            <a:ext cx="4977578" cy="3639289"/>
          </a:xfrm>
        </p:spPr>
        <p:txBody>
          <a:bodyPr anchor="ctr">
            <a:normAutofit/>
          </a:bodyPr>
          <a:lstStyle/>
          <a:p>
            <a:r>
              <a:rPr lang="en-IN" sz="2000" dirty="0">
                <a:solidFill>
                  <a:srgbClr val="000000"/>
                </a:solidFill>
                <a:hlinkClick r:id="rId5"/>
              </a:rPr>
              <a:t>https://chargeitspot.com/</a:t>
            </a:r>
            <a:endParaRPr lang="en-IN" sz="2000" dirty="0">
              <a:solidFill>
                <a:srgbClr val="000000"/>
              </a:solidFill>
            </a:endParaRPr>
          </a:p>
          <a:p>
            <a:endParaRPr lang="en-US" sz="2000" dirty="0">
              <a:solidFill>
                <a:srgbClr val="000000"/>
              </a:solidFill>
            </a:endParaRPr>
          </a:p>
        </p:txBody>
      </p:sp>
    </p:spTree>
    <p:extLst>
      <p:ext uri="{BB962C8B-B14F-4D97-AF65-F5344CB8AC3E}">
        <p14:creationId xmlns:p14="http://schemas.microsoft.com/office/powerpoint/2010/main" val="755051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93305F3-7327-F649-953E-60E7C3D97249}"/>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Thank you!!</a:t>
            </a:r>
          </a:p>
        </p:txBody>
      </p:sp>
    </p:spTree>
    <p:extLst>
      <p:ext uri="{BB962C8B-B14F-4D97-AF65-F5344CB8AC3E}">
        <p14:creationId xmlns:p14="http://schemas.microsoft.com/office/powerpoint/2010/main" val="684855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7EBC934E-9D1D-2748-AB4F-5BF7CDF0859E}"/>
              </a:ext>
            </a:extLst>
          </p:cNvPr>
          <p:cNvSpPr>
            <a:spLocks noGrp="1"/>
          </p:cNvSpPr>
          <p:nvPr>
            <p:ph type="title"/>
          </p:nvPr>
        </p:nvSpPr>
        <p:spPr>
          <a:xfrm>
            <a:off x="804483" y="1012874"/>
            <a:ext cx="5464879" cy="5064369"/>
          </a:xfrm>
        </p:spPr>
        <p:txBody>
          <a:bodyPr vert="horz" lIns="91440" tIns="45720" rIns="91440" bIns="45720" rtlCol="0" anchor="t">
            <a:normAutofit/>
          </a:bodyPr>
          <a:lstStyle/>
          <a:p>
            <a:pPr marL="114300" lvl="0"/>
            <a:br>
              <a:rPr lang="en-US" sz="2400" kern="1200" dirty="0">
                <a:solidFill>
                  <a:srgbClr val="000000"/>
                </a:solidFill>
                <a:latin typeface="+mj-lt"/>
                <a:ea typeface="+mj-ea"/>
                <a:cs typeface="+mj-cs"/>
              </a:rPr>
            </a:br>
            <a:endParaRPr lang="en-US" sz="2400" kern="1200" dirty="0">
              <a:solidFill>
                <a:srgbClr val="000000"/>
              </a:solidFill>
              <a:latin typeface="+mj-lt"/>
              <a:ea typeface="+mj-ea"/>
              <a:cs typeface="+mj-cs"/>
            </a:endParaRPr>
          </a:p>
        </p:txBody>
      </p:sp>
      <p:sp>
        <p:nvSpPr>
          <p:cNvPr id="13"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descr="Checklist">
            <a:extLst>
              <a:ext uri="{FF2B5EF4-FFF2-40B4-BE49-F238E27FC236}">
                <a16:creationId xmlns:a16="http://schemas.microsoft.com/office/drawing/2014/main" id="{6B9C412F-9405-4739-A83A-20E70FCBF9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9770" y="1815320"/>
            <a:ext cx="4141760" cy="4141760"/>
          </a:xfrm>
          <a:prstGeom prst="rect">
            <a:avLst/>
          </a:prstGeom>
        </p:spPr>
      </p:pic>
      <p:sp>
        <p:nvSpPr>
          <p:cNvPr id="17" name="Rectangle 16">
            <a:extLst>
              <a:ext uri="{FF2B5EF4-FFF2-40B4-BE49-F238E27FC236}">
                <a16:creationId xmlns:a16="http://schemas.microsoft.com/office/drawing/2014/main" id="{AD91FFC4-2A38-9D43-B113-D7A4013D66B8}"/>
              </a:ext>
            </a:extLst>
          </p:cNvPr>
          <p:cNvSpPr/>
          <p:nvPr/>
        </p:nvSpPr>
        <p:spPr>
          <a:xfrm>
            <a:off x="820733" y="581159"/>
            <a:ext cx="6096000" cy="5262979"/>
          </a:xfrm>
          <a:prstGeom prst="rect">
            <a:avLst/>
          </a:prstGeom>
        </p:spPr>
        <p:txBody>
          <a:bodyPr>
            <a:spAutoFit/>
          </a:bodyPr>
          <a:lstStyle/>
          <a:p>
            <a:pPr marL="457200" lvl="0" indent="-342900">
              <a:buSzPts val="1800"/>
              <a:buChar char="➢"/>
            </a:pPr>
            <a:r>
              <a:rPr lang="en-IN" sz="2800" dirty="0"/>
              <a:t>Abstract</a:t>
            </a:r>
          </a:p>
          <a:p>
            <a:pPr marL="457200" lvl="0" indent="-342900">
              <a:buSzPts val="1800"/>
              <a:buChar char="➢"/>
            </a:pPr>
            <a:r>
              <a:rPr lang="en-IN" sz="2800" dirty="0"/>
              <a:t>Introduction</a:t>
            </a:r>
          </a:p>
          <a:p>
            <a:pPr marL="457200" lvl="0" indent="-342900">
              <a:buSzPts val="1800"/>
              <a:buChar char="➢"/>
            </a:pPr>
            <a:r>
              <a:rPr lang="en-IN" sz="2800" dirty="0"/>
              <a:t>Literature survey</a:t>
            </a:r>
          </a:p>
          <a:p>
            <a:pPr marL="914400" lvl="1" indent="-342900">
              <a:buSzPts val="1800"/>
              <a:buChar char="○"/>
            </a:pPr>
            <a:r>
              <a:rPr lang="en-IN" sz="2800" dirty="0"/>
              <a:t>Problem Statement</a:t>
            </a:r>
          </a:p>
          <a:p>
            <a:pPr marL="914400" lvl="1" indent="-342900">
              <a:buSzPts val="1800"/>
              <a:buChar char="○"/>
            </a:pPr>
            <a:r>
              <a:rPr lang="en-IN" sz="2800" dirty="0"/>
              <a:t>Objective</a:t>
            </a:r>
          </a:p>
          <a:p>
            <a:pPr marL="914400" lvl="1" indent="-342900">
              <a:buSzPts val="1800"/>
              <a:buChar char="○"/>
            </a:pPr>
            <a:r>
              <a:rPr lang="en-IN" sz="2800" dirty="0"/>
              <a:t>User Demographics</a:t>
            </a:r>
          </a:p>
          <a:p>
            <a:pPr marL="914400" lvl="1" indent="-342900">
              <a:buSzPts val="1800"/>
              <a:buChar char="○"/>
            </a:pPr>
            <a:r>
              <a:rPr lang="en-IN" sz="2800" dirty="0"/>
              <a:t>Survey</a:t>
            </a:r>
          </a:p>
          <a:p>
            <a:pPr marL="457200" lvl="0" indent="-342900">
              <a:buSzPts val="1800"/>
              <a:buChar char="➢"/>
            </a:pPr>
            <a:r>
              <a:rPr lang="en-IN" sz="2800" dirty="0"/>
              <a:t>Proposed System</a:t>
            </a:r>
          </a:p>
          <a:p>
            <a:pPr marL="914400" lvl="1" indent="-342900">
              <a:buSzPts val="1800"/>
              <a:buChar char="○"/>
            </a:pPr>
            <a:r>
              <a:rPr lang="en-IN" sz="2800" dirty="0"/>
              <a:t>Block Diagram</a:t>
            </a:r>
          </a:p>
          <a:p>
            <a:pPr marL="914400" lvl="1" indent="-342900">
              <a:buSzPts val="1800"/>
              <a:buChar char="○"/>
            </a:pPr>
            <a:r>
              <a:rPr lang="en-IN" sz="2800" dirty="0"/>
              <a:t>Details of Hardware and Software</a:t>
            </a:r>
          </a:p>
          <a:p>
            <a:pPr marL="457200" lvl="0" indent="-342900">
              <a:buSzPts val="1800"/>
              <a:buChar char="➢"/>
            </a:pPr>
            <a:r>
              <a:rPr lang="en-IN" sz="2800" dirty="0"/>
              <a:t>Conclusion</a:t>
            </a:r>
          </a:p>
          <a:p>
            <a:pPr marL="457200" lvl="0" indent="-342900">
              <a:buSzPts val="1800"/>
              <a:buChar char="➢"/>
            </a:pPr>
            <a:r>
              <a:rPr lang="en-IN" sz="2800" dirty="0"/>
              <a:t>References</a:t>
            </a:r>
          </a:p>
        </p:txBody>
      </p:sp>
    </p:spTree>
    <p:extLst>
      <p:ext uri="{BB962C8B-B14F-4D97-AF65-F5344CB8AC3E}">
        <p14:creationId xmlns:p14="http://schemas.microsoft.com/office/powerpoint/2010/main" val="3887547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2439E7-C247-B64B-9054-4AD4669BB483}"/>
              </a:ext>
            </a:extLst>
          </p:cNvPr>
          <p:cNvSpPr>
            <a:spLocks noGrp="1"/>
          </p:cNvSpPr>
          <p:nvPr>
            <p:ph type="title"/>
          </p:nvPr>
        </p:nvSpPr>
        <p:spPr>
          <a:xfrm>
            <a:off x="5800012" y="310938"/>
            <a:ext cx="4977976" cy="1454051"/>
          </a:xfrm>
        </p:spPr>
        <p:txBody>
          <a:bodyPr>
            <a:normAutofit/>
          </a:bodyPr>
          <a:lstStyle/>
          <a:p>
            <a:r>
              <a:rPr lang="en-US" dirty="0">
                <a:solidFill>
                  <a:srgbClr val="000000"/>
                </a:solidFill>
                <a:latin typeface="Times New Roman" panose="02020603050405020304" pitchFamily="18" charset="0"/>
                <a:cs typeface="Times New Roman" panose="02020603050405020304" pitchFamily="18" charset="0"/>
              </a:rPr>
              <a:t>Abstract</a:t>
            </a:r>
          </a:p>
        </p:txBody>
      </p:sp>
      <p:sp>
        <p:nvSpPr>
          <p:cNvPr id="4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ellPhone">
            <a:extLst>
              <a:ext uri="{FF2B5EF4-FFF2-40B4-BE49-F238E27FC236}">
                <a16:creationId xmlns:a16="http://schemas.microsoft.com/office/drawing/2014/main" id="{B016CEF4-AED1-4B33-B44C-E5B6917175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B937840-2E7B-A547-9D41-0895DE84397F}"/>
              </a:ext>
            </a:extLst>
          </p:cNvPr>
          <p:cNvSpPr>
            <a:spLocks noGrp="1"/>
          </p:cNvSpPr>
          <p:nvPr>
            <p:ph idx="1"/>
          </p:nvPr>
        </p:nvSpPr>
        <p:spPr>
          <a:xfrm>
            <a:off x="5800641" y="1886356"/>
            <a:ext cx="5941105" cy="4168756"/>
          </a:xfrm>
        </p:spPr>
        <p:txBody>
          <a:bodyPr anchor="ctr">
            <a:normAutofit fontScale="92500"/>
          </a:bodyPr>
          <a:lstStyle/>
          <a:p>
            <a:pPr marL="0" indent="0" algn="just">
              <a:buNone/>
            </a:pPr>
            <a:r>
              <a:rPr lang="en-IN" sz="2400" dirty="0">
                <a:solidFill>
                  <a:srgbClr val="000000"/>
                </a:solidFill>
                <a:latin typeface="Times New Roman" panose="02020603050405020304" pitchFamily="18" charset="0"/>
                <a:cs typeface="Times New Roman" panose="02020603050405020304" pitchFamily="18" charset="0"/>
              </a:rPr>
              <a:t>Mobile phone is our means to remain connected. While the phones have progressively got more powerful processors and large touch screen interfaces, their power requirement has increased correspondingly. Unfortunately, battery technology has not been growing at a comparable pace. Hence, there is a need to frequently charge the batteries. While travelling, people face a common problem of charging electronic appliances. Most of the cell phone users have experienced having their cell phones run out of battery when they are not near a charging outlet. Our system provides such users an elegant solution to this widespread problem. </a:t>
            </a:r>
          </a:p>
        </p:txBody>
      </p:sp>
    </p:spTree>
    <p:extLst>
      <p:ext uri="{BB962C8B-B14F-4D97-AF65-F5344CB8AC3E}">
        <p14:creationId xmlns:p14="http://schemas.microsoft.com/office/powerpoint/2010/main" val="441657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2439E7-C247-B64B-9054-4AD4669BB483}"/>
              </a:ext>
            </a:extLst>
          </p:cNvPr>
          <p:cNvSpPr>
            <a:spLocks noGrp="1"/>
          </p:cNvSpPr>
          <p:nvPr>
            <p:ph type="title"/>
          </p:nvPr>
        </p:nvSpPr>
        <p:spPr>
          <a:xfrm>
            <a:off x="5800012" y="310938"/>
            <a:ext cx="4977976" cy="1454051"/>
          </a:xfrm>
        </p:spPr>
        <p:txBody>
          <a:bodyPr>
            <a:normAutofit/>
          </a:bodyPr>
          <a:lstStyle/>
          <a:p>
            <a:r>
              <a:rPr lang="en-US" dirty="0">
                <a:solidFill>
                  <a:srgbClr val="000000"/>
                </a:solidFill>
                <a:latin typeface="Times New Roman" panose="02020603050405020304" pitchFamily="18" charset="0"/>
                <a:cs typeface="Times New Roman" panose="02020603050405020304" pitchFamily="18" charset="0"/>
              </a:rPr>
              <a:t>Introduction</a:t>
            </a:r>
          </a:p>
        </p:txBody>
      </p:sp>
      <p:sp>
        <p:nvSpPr>
          <p:cNvPr id="4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ellPhone">
            <a:extLst>
              <a:ext uri="{FF2B5EF4-FFF2-40B4-BE49-F238E27FC236}">
                <a16:creationId xmlns:a16="http://schemas.microsoft.com/office/drawing/2014/main" id="{B016CEF4-AED1-4B33-B44C-E5B6917175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B937840-2E7B-A547-9D41-0895DE84397F}"/>
              </a:ext>
            </a:extLst>
          </p:cNvPr>
          <p:cNvSpPr>
            <a:spLocks noGrp="1"/>
          </p:cNvSpPr>
          <p:nvPr>
            <p:ph idx="1"/>
          </p:nvPr>
        </p:nvSpPr>
        <p:spPr>
          <a:xfrm>
            <a:off x="5800012" y="1629089"/>
            <a:ext cx="5941105" cy="4660706"/>
          </a:xfrm>
        </p:spPr>
        <p:txBody>
          <a:bodyPr anchor="ctr">
            <a:normAutofit fontScale="92500" lnSpcReduction="10000"/>
          </a:bodyPr>
          <a:lstStyle/>
          <a:p>
            <a:pPr marL="0" indent="0" algn="just">
              <a:buNone/>
            </a:pPr>
            <a:r>
              <a:rPr lang="en-IN" sz="2400" dirty="0">
                <a:solidFill>
                  <a:srgbClr val="000000"/>
                </a:solidFill>
                <a:latin typeface="Times New Roman" panose="02020603050405020304" pitchFamily="18" charset="0"/>
                <a:cs typeface="Times New Roman" panose="02020603050405020304" pitchFamily="18" charset="0"/>
              </a:rPr>
              <a:t>Currently, when a user's cell phone runs out of battery and there is no charging outlet nearby there very little or nothing that the user can do about it. Even if a charging outlet is available nearby one would have to stay close to the charging outlet until the phone is charged. Our system would provide such users with a solution which would enable them to do other things while the cell phone is being charged without worrying about their phones being stolen. Our charging stations would be located at various public places which would be available for all the registered users. These charging stations would be like vending machines i.e. fully automated using IoT. These charging stations, when placed in stores, would attract more customers &amp; increase dwell time which would consequently increase sales. </a:t>
            </a:r>
          </a:p>
        </p:txBody>
      </p:sp>
    </p:spTree>
    <p:extLst>
      <p:ext uri="{BB962C8B-B14F-4D97-AF65-F5344CB8AC3E}">
        <p14:creationId xmlns:p14="http://schemas.microsoft.com/office/powerpoint/2010/main" val="3788492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2439E7-C247-B64B-9054-4AD4669BB483}"/>
              </a:ext>
            </a:extLst>
          </p:cNvPr>
          <p:cNvSpPr>
            <a:spLocks noGrp="1"/>
          </p:cNvSpPr>
          <p:nvPr>
            <p:ph type="title"/>
          </p:nvPr>
        </p:nvSpPr>
        <p:spPr>
          <a:xfrm>
            <a:off x="5800011" y="395712"/>
            <a:ext cx="4977976" cy="1454051"/>
          </a:xfrm>
        </p:spPr>
        <p:txBody>
          <a:bodyPr>
            <a:normAutofit/>
          </a:bodyPr>
          <a:lstStyle/>
          <a:p>
            <a:r>
              <a:rPr lang="en-US" dirty="0">
                <a:latin typeface="Times New Roman" panose="02020603050405020304" pitchFamily="18" charset="0"/>
                <a:cs typeface="Times New Roman" panose="02020603050405020304" pitchFamily="18" charset="0"/>
              </a:rPr>
              <a:t>Problem Statement</a:t>
            </a:r>
            <a:endParaRPr lang="en-US" dirty="0">
              <a:solidFill>
                <a:srgbClr val="000000"/>
              </a:solidFill>
              <a:latin typeface="Times New Roman" panose="02020603050405020304" pitchFamily="18" charset="0"/>
              <a:cs typeface="Times New Roman" panose="02020603050405020304" pitchFamily="18" charset="0"/>
            </a:endParaRPr>
          </a:p>
        </p:txBody>
      </p:sp>
      <p:sp>
        <p:nvSpPr>
          <p:cNvPr id="4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a:extLst>
              <a:ext uri="{FF2B5EF4-FFF2-40B4-BE49-F238E27FC236}">
                <a16:creationId xmlns:a16="http://schemas.microsoft.com/office/drawing/2014/main" id="{B016CEF4-AED1-4B33-B44C-E5B691717570}"/>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B937840-2E7B-A547-9D41-0895DE84397F}"/>
              </a:ext>
            </a:extLst>
          </p:cNvPr>
          <p:cNvSpPr>
            <a:spLocks noGrp="1"/>
          </p:cNvSpPr>
          <p:nvPr>
            <p:ph idx="1"/>
          </p:nvPr>
        </p:nvSpPr>
        <p:spPr>
          <a:xfrm>
            <a:off x="5614876" y="1849763"/>
            <a:ext cx="5941734" cy="4038064"/>
          </a:xfrm>
        </p:spPr>
        <p:txBody>
          <a:bodyPr anchor="ctr">
            <a:normAutofit/>
          </a:bodyPr>
          <a:lstStyle/>
          <a:p>
            <a:pPr algn="just"/>
            <a:r>
              <a:rPr lang="en-US" dirty="0">
                <a:latin typeface="Times New Roman" panose="02020603050405020304" pitchFamily="18" charset="0"/>
                <a:cs typeface="Times New Roman" panose="02020603050405020304" pitchFamily="18" charset="0"/>
              </a:rPr>
              <a:t>The Problem Statement here is to develop a convenient solution for the widespread issue of mobiles being low on power outside the consumer’s homes and offices.</a:t>
            </a:r>
          </a:p>
          <a:p>
            <a:pPr algn="just"/>
            <a:r>
              <a:rPr lang="en-US" dirty="0">
                <a:latin typeface="Times New Roman" panose="02020603050405020304" pitchFamily="18" charset="0"/>
                <a:cs typeface="Times New Roman" panose="02020603050405020304" pitchFamily="18" charset="0"/>
              </a:rPr>
              <a:t>Mobile phones’ battery getting discharged is a massive issue for every consumer whenever they are on the go.</a:t>
            </a: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1136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2439E7-C247-B64B-9054-4AD4669BB483}"/>
              </a:ext>
            </a:extLst>
          </p:cNvPr>
          <p:cNvSpPr>
            <a:spLocks noGrp="1"/>
          </p:cNvSpPr>
          <p:nvPr>
            <p:ph type="title"/>
          </p:nvPr>
        </p:nvSpPr>
        <p:spPr>
          <a:xfrm>
            <a:off x="5642295" y="130563"/>
            <a:ext cx="4977976" cy="1454051"/>
          </a:xfrm>
        </p:spPr>
        <p:txBody>
          <a:bodyPr>
            <a:normAutofit/>
          </a:bodyPr>
          <a:lstStyle/>
          <a:p>
            <a:r>
              <a:rPr lang="en-US" dirty="0">
                <a:solidFill>
                  <a:srgbClr val="000000"/>
                </a:solidFill>
                <a:latin typeface="Times New Roman" panose="02020603050405020304" pitchFamily="18" charset="0"/>
                <a:cs typeface="Times New Roman" panose="02020603050405020304" pitchFamily="18" charset="0"/>
              </a:rPr>
              <a:t>Objectives</a:t>
            </a:r>
          </a:p>
        </p:txBody>
      </p:sp>
      <p:sp>
        <p:nvSpPr>
          <p:cNvPr id="4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ellPhone">
            <a:extLst>
              <a:ext uri="{FF2B5EF4-FFF2-40B4-BE49-F238E27FC236}">
                <a16:creationId xmlns:a16="http://schemas.microsoft.com/office/drawing/2014/main" id="{B016CEF4-AED1-4B33-B44C-E5B6917175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B937840-2E7B-A547-9D41-0895DE84397F}"/>
              </a:ext>
            </a:extLst>
          </p:cNvPr>
          <p:cNvSpPr>
            <a:spLocks noGrp="1"/>
          </p:cNvSpPr>
          <p:nvPr>
            <p:ph idx="1"/>
          </p:nvPr>
        </p:nvSpPr>
        <p:spPr>
          <a:xfrm>
            <a:off x="5642294" y="1256948"/>
            <a:ext cx="6349600" cy="5098349"/>
          </a:xfrm>
        </p:spPr>
        <p:txBody>
          <a:bodyPr anchor="ctr">
            <a:normAutofit/>
          </a:bodyPr>
          <a:lstStyle/>
          <a:p>
            <a:r>
              <a:rPr lang="en-IN" sz="2200" dirty="0">
                <a:latin typeface="Times New Roman" panose="02020603050405020304" pitchFamily="18" charset="0"/>
                <a:cs typeface="Times New Roman" panose="02020603050405020304" pitchFamily="18" charset="0"/>
              </a:rPr>
              <a:t>To implement a mobile application to show position of our Mobile Charging station on the map. </a:t>
            </a:r>
          </a:p>
          <a:p>
            <a:r>
              <a:rPr lang="en-IN" sz="2200" dirty="0">
                <a:latin typeface="Times New Roman" panose="02020603050405020304" pitchFamily="18" charset="0"/>
                <a:cs typeface="Times New Roman" panose="02020603050405020304" pitchFamily="18" charset="0"/>
              </a:rPr>
              <a:t>To make a Mobile Charging Station and secure it’s open and close locker mechanism using IOT. </a:t>
            </a:r>
          </a:p>
          <a:p>
            <a:r>
              <a:rPr lang="en-IN" sz="2200" dirty="0">
                <a:latin typeface="Times New Roman" panose="02020603050405020304" pitchFamily="18" charset="0"/>
                <a:cs typeface="Times New Roman" panose="02020603050405020304" pitchFamily="18" charset="0"/>
              </a:rPr>
              <a:t>To develop a server for our application from where booking requests and user history can be managed. </a:t>
            </a:r>
          </a:p>
          <a:p>
            <a:r>
              <a:rPr lang="en-IN" sz="2200" dirty="0">
                <a:latin typeface="Times New Roman" panose="02020603050405020304" pitchFamily="18" charset="0"/>
                <a:cs typeface="Times New Roman" panose="02020603050405020304" pitchFamily="18" charset="0"/>
              </a:rPr>
              <a:t>To provide an API to shopping mall stores for integrating user purchase details with our application. </a:t>
            </a:r>
          </a:p>
          <a:p>
            <a:r>
              <a:rPr lang="en-IN" sz="2200" dirty="0">
                <a:latin typeface="Times New Roman" panose="02020603050405020304" pitchFamily="18" charset="0"/>
                <a:cs typeface="Times New Roman" panose="02020603050405020304" pitchFamily="18" charset="0"/>
              </a:rPr>
              <a:t>To provide product recommendations based on purchase history to user in our Charging Station partnered stores.</a:t>
            </a:r>
          </a:p>
        </p:txBody>
      </p:sp>
    </p:spTree>
    <p:extLst>
      <p:ext uri="{BB962C8B-B14F-4D97-AF65-F5344CB8AC3E}">
        <p14:creationId xmlns:p14="http://schemas.microsoft.com/office/powerpoint/2010/main" val="1144693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F01BD72-46CA-FB45-A456-EAF8BF67001E}"/>
              </a:ext>
            </a:extLst>
          </p:cNvPr>
          <p:cNvSpPr>
            <a:spLocks noGrp="1"/>
          </p:cNvSpPr>
          <p:nvPr>
            <p:ph type="title"/>
          </p:nvPr>
        </p:nvSpPr>
        <p:spPr>
          <a:xfrm>
            <a:off x="4733798" y="895262"/>
            <a:ext cx="8652945" cy="1455996"/>
          </a:xfrm>
          <a:prstGeom prst="ellipse">
            <a:avLst/>
          </a:prstGeom>
        </p:spPr>
        <p:txBody>
          <a:bodyPr>
            <a:noAutofit/>
          </a:bodyPr>
          <a:lstStyle/>
          <a:p>
            <a:r>
              <a:rPr lang="en-US" dirty="0">
                <a:solidFill>
                  <a:srgbClr val="000000"/>
                </a:solidFill>
                <a:latin typeface="Times New Roman" panose="02020603050405020304" pitchFamily="18" charset="0"/>
                <a:cs typeface="Times New Roman" panose="02020603050405020304" pitchFamily="18" charset="0"/>
              </a:rPr>
              <a:t>Our User Demographics</a:t>
            </a:r>
          </a:p>
        </p:txBody>
      </p:sp>
      <p:sp>
        <p:nvSpPr>
          <p:cNvPr id="152"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Forms response chart. Question title: What is your age?. Number of responses: 84 responses.">
            <a:extLst>
              <a:ext uri="{FF2B5EF4-FFF2-40B4-BE49-F238E27FC236}">
                <a16:creationId xmlns:a16="http://schemas.microsoft.com/office/drawing/2014/main" id="{09F3D6FD-F8F3-E148-86AA-5CCEAA5E9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900" b="8942"/>
          <a:stretch/>
        </p:blipFill>
        <p:spPr bwMode="auto">
          <a:xfrm>
            <a:off x="2278828" y="-17982"/>
            <a:ext cx="2851096" cy="1548935"/>
          </a:xfrm>
          <a:prstGeom prst="rect">
            <a:avLst/>
          </a:prstGeom>
          <a:noFill/>
          <a:extLst>
            <a:ext uri="{909E8E84-426E-40DD-AFC4-6F175D3DCCD1}">
              <a14:hiddenFill xmlns:a14="http://schemas.microsoft.com/office/drawing/2010/main">
                <a:solidFill>
                  <a:srgbClr val="FFFFFF"/>
                </a:solidFill>
              </a14:hiddenFill>
            </a:ext>
          </a:extLst>
        </p:spPr>
      </p:pic>
      <p:sp>
        <p:nvSpPr>
          <p:cNvPr id="154"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Forms response chart. Question title: Where do you live? (Pin code Mumbai Only) . Number of responses: 84 responses.">
            <a:extLst>
              <a:ext uri="{FF2B5EF4-FFF2-40B4-BE49-F238E27FC236}">
                <a16:creationId xmlns:a16="http://schemas.microsoft.com/office/drawing/2014/main" id="{375974C9-5CB5-8F44-AB32-5A6E1F87699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4274082"/>
            <a:ext cx="4580714" cy="237052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3836456-9B62-4440-8CA2-6C3D5901EAE2}"/>
              </a:ext>
            </a:extLst>
          </p:cNvPr>
          <p:cNvSpPr>
            <a:spLocks noGrp="1"/>
          </p:cNvSpPr>
          <p:nvPr>
            <p:ph idx="1"/>
          </p:nvPr>
        </p:nvSpPr>
        <p:spPr>
          <a:xfrm>
            <a:off x="6096000" y="2270699"/>
            <a:ext cx="5541445" cy="3692039"/>
          </a:xfrm>
        </p:spPr>
        <p:txBody>
          <a:bodyPr anchor="ctr">
            <a:normAutofit/>
          </a:bodyPr>
          <a:lstStyle/>
          <a:p>
            <a:r>
              <a:rPr lang="en-US" sz="2400" dirty="0">
                <a:solidFill>
                  <a:srgbClr val="000000"/>
                </a:solidFill>
                <a:latin typeface="Times New Roman" panose="02020603050405020304" pitchFamily="18" charset="0"/>
                <a:cs typeface="Times New Roman" panose="02020603050405020304" pitchFamily="18" charset="0"/>
              </a:rPr>
              <a:t>The survey we conducted had the following conclusions:</a:t>
            </a:r>
          </a:p>
          <a:p>
            <a:pPr lvl="1">
              <a:buFont typeface="Courier New" panose="02070309020205020404" pitchFamily="49" charset="0"/>
              <a:buChar char="o"/>
            </a:pPr>
            <a:r>
              <a:rPr lang="en-US" dirty="0">
                <a:solidFill>
                  <a:srgbClr val="000000"/>
                </a:solidFill>
                <a:latin typeface="Times New Roman" panose="02020603050405020304" pitchFamily="18" charset="0"/>
                <a:cs typeface="Times New Roman" panose="02020603050405020304" pitchFamily="18" charset="0"/>
              </a:rPr>
              <a:t>Age groups of our prospective users.</a:t>
            </a:r>
          </a:p>
          <a:p>
            <a:pPr lvl="1">
              <a:buFont typeface="Courier New" panose="02070309020205020404" pitchFamily="49" charset="0"/>
              <a:buChar char="o"/>
            </a:pPr>
            <a:r>
              <a:rPr lang="en-US" dirty="0">
                <a:solidFill>
                  <a:srgbClr val="000000"/>
                </a:solidFill>
                <a:latin typeface="Times New Roman" panose="02020603050405020304" pitchFamily="18" charset="0"/>
                <a:cs typeface="Times New Roman" panose="02020603050405020304" pitchFamily="18" charset="0"/>
              </a:rPr>
              <a:t>Area codes of our prospective users.</a:t>
            </a:r>
          </a:p>
        </p:txBody>
      </p:sp>
    </p:spTree>
    <p:extLst>
      <p:ext uri="{BB962C8B-B14F-4D97-AF65-F5344CB8AC3E}">
        <p14:creationId xmlns:p14="http://schemas.microsoft.com/office/powerpoint/2010/main" val="3668502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52" name="Title 1">
            <a:extLst>
              <a:ext uri="{FF2B5EF4-FFF2-40B4-BE49-F238E27FC236}">
                <a16:creationId xmlns:a16="http://schemas.microsoft.com/office/drawing/2014/main" id="{59084F6A-5CB9-D443-B104-D104329195DD}"/>
              </a:ext>
            </a:extLst>
          </p:cNvPr>
          <p:cNvSpPr>
            <a:spLocks noGrp="1"/>
          </p:cNvSpPr>
          <p:nvPr>
            <p:ph type="title"/>
          </p:nvPr>
        </p:nvSpPr>
        <p:spPr>
          <a:xfrm>
            <a:off x="7653591" y="2384448"/>
            <a:ext cx="4538409" cy="1531088"/>
          </a:xfrm>
        </p:spPr>
        <p:txBody>
          <a:bodyPr vert="horz" lIns="91440" tIns="45720" rIns="91440" bIns="45720" rtlCol="0" anchor="b">
            <a:normAutofit fontScale="90000"/>
          </a:bodyPr>
          <a:lstStyle/>
          <a:p>
            <a:pPr algn="ctr"/>
            <a:r>
              <a:rPr lang="en-US" sz="8900" dirty="0"/>
              <a:t>Survey</a:t>
            </a:r>
            <a:br>
              <a:rPr lang="en-US" sz="4800" dirty="0"/>
            </a:br>
            <a:endParaRPr lang="en-US" sz="4800" dirty="0"/>
          </a:p>
        </p:txBody>
      </p:sp>
      <p:sp>
        <p:nvSpPr>
          <p:cNvPr id="1040" name="Rectangle 82">
            <a:extLst>
              <a:ext uri="{FF2B5EF4-FFF2-40B4-BE49-F238E27FC236}">
                <a16:creationId xmlns:a16="http://schemas.microsoft.com/office/drawing/2014/main" id="{6AF87FB0-CB93-4F72-9279-BC4CE90B3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1" name="Rectangle 84">
            <a:extLst>
              <a:ext uri="{FF2B5EF4-FFF2-40B4-BE49-F238E27FC236}">
                <a16:creationId xmlns:a16="http://schemas.microsoft.com/office/drawing/2014/main" id="{5E139927-0A6F-4AD3-91D3-B2A9E6715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Forms response chart. Question title:  In a typical day, about how many times do you charge your cell phone?. Number of responses: 88 responses.">
            <a:extLst>
              <a:ext uri="{FF2B5EF4-FFF2-40B4-BE49-F238E27FC236}">
                <a16:creationId xmlns:a16="http://schemas.microsoft.com/office/drawing/2014/main" id="{C24BDC3B-0ACD-834D-A3C4-4B19A1928C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1054" y="1286467"/>
            <a:ext cx="3775899" cy="1736913"/>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86">
            <a:extLst>
              <a:ext uri="{FF2B5EF4-FFF2-40B4-BE49-F238E27FC236}">
                <a16:creationId xmlns:a16="http://schemas.microsoft.com/office/drawing/2014/main" id="{5EADE63F-FE89-4F18-B3CE-624078B38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9747"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Forms response chart. Question title: Are you satisfied by the battery life of your smartphone?. Number of responses: 88 responses.">
            <a:extLst>
              <a:ext uri="{FF2B5EF4-FFF2-40B4-BE49-F238E27FC236}">
                <a16:creationId xmlns:a16="http://schemas.microsoft.com/office/drawing/2014/main" id="{E636A4E8-15DE-FD4F-80E7-518D801B2F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1943"/>
          <a:stretch/>
        </p:blipFill>
        <p:spPr bwMode="auto">
          <a:xfrm>
            <a:off x="4741231" y="1272177"/>
            <a:ext cx="2438502" cy="1437050"/>
          </a:xfrm>
          <a:prstGeom prst="rect">
            <a:avLst/>
          </a:prstGeom>
          <a:noFill/>
          <a:extLst>
            <a:ext uri="{909E8E84-426E-40DD-AFC4-6F175D3DCCD1}">
              <a14:hiddenFill xmlns:a14="http://schemas.microsoft.com/office/drawing/2010/main">
                <a:solidFill>
                  <a:srgbClr val="FFFFFF"/>
                </a:solidFill>
              </a14:hiddenFill>
            </a:ext>
          </a:extLst>
        </p:spPr>
      </p:pic>
      <p:sp>
        <p:nvSpPr>
          <p:cNvPr id="1043" name="Rectangle 88">
            <a:extLst>
              <a:ext uri="{FF2B5EF4-FFF2-40B4-BE49-F238E27FC236}">
                <a16:creationId xmlns:a16="http://schemas.microsoft.com/office/drawing/2014/main" id="{6BDEE881-E8E3-4725-A31C-40F714E1FC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descr="Forms response chart. Question title: What brand is your cell phone?. Number of responses: 88 responses.">
            <a:extLst>
              <a:ext uri="{FF2B5EF4-FFF2-40B4-BE49-F238E27FC236}">
                <a16:creationId xmlns:a16="http://schemas.microsoft.com/office/drawing/2014/main" id="{C5F845DC-C98F-CB47-91AB-7E4BE014C2A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9788" y="4459807"/>
            <a:ext cx="3775899" cy="1736913"/>
          </a:xfrm>
          <a:prstGeom prst="rect">
            <a:avLst/>
          </a:prstGeom>
          <a:noFill/>
          <a:extLst>
            <a:ext uri="{909E8E84-426E-40DD-AFC4-6F175D3DCCD1}">
              <a14:hiddenFill xmlns:a14="http://schemas.microsoft.com/office/drawing/2010/main">
                <a:solidFill>
                  <a:srgbClr val="FFFFFF"/>
                </a:solidFill>
              </a14:hiddenFill>
            </a:ext>
          </a:extLst>
        </p:spPr>
      </p:pic>
      <p:sp>
        <p:nvSpPr>
          <p:cNvPr id="1044" name="Rectangle 90">
            <a:extLst>
              <a:ext uri="{FF2B5EF4-FFF2-40B4-BE49-F238E27FC236}">
                <a16:creationId xmlns:a16="http://schemas.microsoft.com/office/drawing/2014/main" id="{FB202DE7-B82B-4D71-88F3-4363532A4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9747"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8" name="Picture 4" descr="Forms response chart. Question title: Which port does your smartphone have?. Number of responses: 88 responses.">
            <a:extLst>
              <a:ext uri="{FF2B5EF4-FFF2-40B4-BE49-F238E27FC236}">
                <a16:creationId xmlns:a16="http://schemas.microsoft.com/office/drawing/2014/main" id="{BF25A728-4974-4D48-901A-93474BCB85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1443"/>
          <a:stretch/>
        </p:blipFill>
        <p:spPr bwMode="auto">
          <a:xfrm>
            <a:off x="4754518" y="4299009"/>
            <a:ext cx="2438502" cy="1427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6256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6" descr="Forms response chart. Question title: How often do you charge your phone outside your house?. Number of responses: 88 responses.">
            <a:extLst>
              <a:ext uri="{FF2B5EF4-FFF2-40B4-BE49-F238E27FC236}">
                <a16:creationId xmlns:a16="http://schemas.microsoft.com/office/drawing/2014/main" id="{57E39799-E1A2-8148-A976-549232893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176"/>
          <a:stretch/>
        </p:blipFill>
        <p:spPr bwMode="auto">
          <a:xfrm>
            <a:off x="649907" y="321734"/>
            <a:ext cx="5041354" cy="290517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Forms response chart. Question title: How much time(in minutes) does your phone take to charge from 0 to 20 percent?. Number of responses: 88 responses.">
            <a:extLst>
              <a:ext uri="{FF2B5EF4-FFF2-40B4-BE49-F238E27FC236}">
                <a16:creationId xmlns:a16="http://schemas.microsoft.com/office/drawing/2014/main" id="{D91C5E1B-7EFB-D04B-B079-14E5ECAE74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8034" y="349183"/>
            <a:ext cx="5112595" cy="285027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8" descr="Forms response chart. Question title:  What do you do when you are out and your phone runs out of battery?. Number of responses: 88 responses.">
            <a:extLst>
              <a:ext uri="{FF2B5EF4-FFF2-40B4-BE49-F238E27FC236}">
                <a16:creationId xmlns:a16="http://schemas.microsoft.com/office/drawing/2014/main" id="{1D4AA55B-A0C9-084C-A408-5A29A60676F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7201" y="3763221"/>
            <a:ext cx="5426764" cy="24963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orms response chart. Question title: When was the last time you found your phone's battery to be dead while you were out without a charger?. Number of responses: 88 responses.">
            <a:extLst>
              <a:ext uri="{FF2B5EF4-FFF2-40B4-BE49-F238E27FC236}">
                <a16:creationId xmlns:a16="http://schemas.microsoft.com/office/drawing/2014/main" id="{5EF7B54E-DCFE-394B-8C08-1202503AA5A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08034" y="3733228"/>
            <a:ext cx="5112595" cy="255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3352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477</Words>
  <Application>Microsoft Macintosh PowerPoint</Application>
  <PresentationFormat>Widescreen</PresentationFormat>
  <Paragraphs>50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Courier New</vt:lpstr>
      <vt:lpstr>Times New Roman</vt:lpstr>
      <vt:lpstr>Office Theme</vt:lpstr>
      <vt:lpstr>Charging Station</vt:lpstr>
      <vt:lpstr> </vt:lpstr>
      <vt:lpstr>Abstract</vt:lpstr>
      <vt:lpstr>Introduction</vt:lpstr>
      <vt:lpstr>Problem Statement</vt:lpstr>
      <vt:lpstr>Objectives</vt:lpstr>
      <vt:lpstr>Our User Demographics</vt:lpstr>
      <vt:lpstr>Survey </vt:lpstr>
      <vt:lpstr>PowerPoint Presentation</vt:lpstr>
      <vt:lpstr>Block Diagram</vt:lpstr>
      <vt:lpstr>Algorithms Used</vt:lpstr>
      <vt:lpstr>Details of Hardware &amp; Software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Charging Station</dc:title>
  <dc:creator>Microsoft Office User</dc:creator>
  <cp:lastModifiedBy>Microsoft Office User</cp:lastModifiedBy>
  <cp:revision>2</cp:revision>
  <dcterms:created xsi:type="dcterms:W3CDTF">2019-08-22T16:22:31Z</dcterms:created>
  <dcterms:modified xsi:type="dcterms:W3CDTF">2019-08-22T16:28:33Z</dcterms:modified>
</cp:coreProperties>
</file>